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43" r:id="rId2"/>
    <p:sldId id="336" r:id="rId3"/>
    <p:sldId id="276" r:id="rId4"/>
    <p:sldId id="279" r:id="rId5"/>
    <p:sldId id="347" r:id="rId6"/>
    <p:sldId id="354" r:id="rId7"/>
    <p:sldId id="355" r:id="rId8"/>
    <p:sldId id="269" r:id="rId9"/>
    <p:sldId id="356" r:id="rId10"/>
    <p:sldId id="358" r:id="rId11"/>
    <p:sldId id="359" r:id="rId12"/>
    <p:sldId id="360" r:id="rId13"/>
    <p:sldId id="362" r:id="rId14"/>
    <p:sldId id="364" r:id="rId15"/>
    <p:sldId id="363" r:id="rId16"/>
    <p:sldId id="353" r:id="rId17"/>
    <p:sldId id="352" r:id="rId18"/>
    <p:sldId id="33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  <a:srgbClr val="FDFAEC"/>
    <a:srgbClr val="FDFAEB"/>
    <a:srgbClr val="006CB8"/>
    <a:srgbClr val="ED1C24"/>
    <a:srgbClr val="EE3338"/>
    <a:srgbClr val="0072B9"/>
    <a:srgbClr val="D83236"/>
    <a:srgbClr val="F68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22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0.png"/><Relationship Id="rId4" Type="http://schemas.openxmlformats.org/officeDocument/2006/relationships/image" Target="../media/image30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794085" y="180482"/>
            <a:ext cx="9577137" cy="699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How to best use these slides…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View the PPT as a slide show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click through every step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clicks will advance the slide show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Left/right arrow keys move forward/backward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wheel scrolling moves forward/backward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a question is posed, stop and think it through, try to answer it yourself before clicking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you have questions, use PS discussion boards, email me, and/or visit us in a Teams class session!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56D1-A806-41CC-B805-4FFA07CFE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917" y="1728702"/>
            <a:ext cx="10155067" cy="13432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57EB3AC-F04A-4053-8C8E-8B5AF13C1548}"/>
              </a:ext>
            </a:extLst>
          </p:cNvPr>
          <p:cNvSpPr/>
          <p:nvPr/>
        </p:nvSpPr>
        <p:spPr>
          <a:xfrm>
            <a:off x="5289264" y="1592925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61C8D6-1D0E-4ABC-B826-E2B952CE274C}"/>
              </a:ext>
            </a:extLst>
          </p:cNvPr>
          <p:cNvSpPr/>
          <p:nvPr/>
        </p:nvSpPr>
        <p:spPr>
          <a:xfrm>
            <a:off x="1020251" y="2087272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28EC4-855D-4D57-AB57-3ABF6925D9C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455335" y="1728702"/>
            <a:ext cx="1833929" cy="2679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95DCBF-7EB8-4A2F-A3B8-5419D4969D14}"/>
              </a:ext>
            </a:extLst>
          </p:cNvPr>
          <p:cNvCxnSpPr>
            <a:cxnSpLocks/>
          </p:cNvCxnSpPr>
          <p:nvPr/>
        </p:nvCxnSpPr>
        <p:spPr>
          <a:xfrm flipH="1">
            <a:off x="1933283" y="1728702"/>
            <a:ext cx="1306307" cy="494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4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6F0751-D1AA-4A21-BD90-127863AB3EEC}"/>
                  </a:ext>
                </a:extLst>
              </p:cNvPr>
              <p:cNvSpPr/>
              <p:nvPr/>
            </p:nvSpPr>
            <p:spPr>
              <a:xfrm>
                <a:off x="245979" y="1941084"/>
                <a:ext cx="2102499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6F0751-D1AA-4A21-BD90-127863AB3E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79" y="1941084"/>
                <a:ext cx="2102499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4FEB0BA9-C5CA-4951-8FCE-DB31F0560D28}"/>
              </a:ext>
            </a:extLst>
          </p:cNvPr>
          <p:cNvSpPr txBox="1"/>
          <p:nvPr/>
        </p:nvSpPr>
        <p:spPr>
          <a:xfrm>
            <a:off x="279400" y="381000"/>
            <a:ext cx="11658600" cy="926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To get there, let’s try this…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6F4FB6-5E46-4539-9DF9-3F1CE66C7D14}"/>
              </a:ext>
            </a:extLst>
          </p:cNvPr>
          <p:cNvSpPr txBox="1"/>
          <p:nvPr/>
        </p:nvSpPr>
        <p:spPr>
          <a:xfrm>
            <a:off x="2173706" y="1110128"/>
            <a:ext cx="3136230" cy="408623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Ask yourself: what is missing?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6D79869-9DD6-4536-8414-D7D779F5CE18}"/>
              </a:ext>
            </a:extLst>
          </p:cNvPr>
          <p:cNvSpPr/>
          <p:nvPr/>
        </p:nvSpPr>
        <p:spPr>
          <a:xfrm>
            <a:off x="549444" y="1572288"/>
            <a:ext cx="1295398" cy="874133"/>
          </a:xfrm>
          <a:prstGeom prst="arc">
            <a:avLst>
              <a:gd name="adj1" fmla="val 11038952"/>
              <a:gd name="adj2" fmla="val 21514608"/>
            </a:avLst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C91EBAB-CAEF-4501-BDB2-6E8F7E7296E2}"/>
                  </a:ext>
                </a:extLst>
              </p:cNvPr>
              <p:cNvSpPr txBox="1"/>
              <p:nvPr/>
            </p:nvSpPr>
            <p:spPr>
              <a:xfrm>
                <a:off x="2598821" y="1672106"/>
                <a:ext cx="682591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For the numerator: what do we need to multiply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dirty="0"/>
                  <a:t> by to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Easy: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C91EBAB-CAEF-4501-BDB2-6E8F7E7296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821" y="1672106"/>
                <a:ext cx="6825915" cy="646331"/>
              </a:xfrm>
              <a:prstGeom prst="rect">
                <a:avLst/>
              </a:prstGeom>
              <a:blipFill>
                <a:blip r:embed="rId3"/>
                <a:stretch>
                  <a:fillRect l="-71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13A6A90-407A-4F3E-92F7-B7F2921BF65D}"/>
                  </a:ext>
                </a:extLst>
              </p:cNvPr>
              <p:cNvSpPr/>
              <p:nvPr/>
            </p:nvSpPr>
            <p:spPr>
              <a:xfrm>
                <a:off x="947253" y="1949105"/>
                <a:ext cx="3353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13A6A90-407A-4F3E-92F7-B7F2921BF6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253" y="1949105"/>
                <a:ext cx="33534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706704D-4F16-4D2C-8F54-053663210F9F}"/>
                  </a:ext>
                </a:extLst>
              </p:cNvPr>
              <p:cNvSpPr/>
              <p:nvPr/>
            </p:nvSpPr>
            <p:spPr>
              <a:xfrm>
                <a:off x="874523" y="1948994"/>
                <a:ext cx="496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706704D-4F16-4D2C-8F54-053663210F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523" y="1948994"/>
                <a:ext cx="49622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EA1A594-EA39-41A0-B6ED-76812D48D128}"/>
                  </a:ext>
                </a:extLst>
              </p:cNvPr>
              <p:cNvSpPr txBox="1"/>
              <p:nvPr/>
            </p:nvSpPr>
            <p:spPr>
              <a:xfrm>
                <a:off x="2576095" y="2361573"/>
                <a:ext cx="69128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For the denominator: what do we need to multiply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by to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Easy: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EA1A594-EA39-41A0-B6ED-76812D48D1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095" y="2361573"/>
                <a:ext cx="6912810" cy="646331"/>
              </a:xfrm>
              <a:prstGeom prst="rect">
                <a:avLst/>
              </a:prstGeom>
              <a:blipFill>
                <a:blip r:embed="rId6"/>
                <a:stretch>
                  <a:fillRect l="-79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89D38FF-5608-45A9-ADFF-340E28FDBE93}"/>
                  </a:ext>
                </a:extLst>
              </p:cNvPr>
              <p:cNvSpPr/>
              <p:nvPr/>
            </p:nvSpPr>
            <p:spPr>
              <a:xfrm>
                <a:off x="872340" y="2225850"/>
                <a:ext cx="496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89D38FF-5608-45A9-ADFF-340E28FDBE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340" y="2225850"/>
                <a:ext cx="49622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>
            <a:extLst>
              <a:ext uri="{FF2B5EF4-FFF2-40B4-BE49-F238E27FC236}">
                <a16:creationId xmlns:a16="http://schemas.microsoft.com/office/drawing/2014/main" id="{74619C16-B76C-436F-BA8C-736C449B3F98}"/>
              </a:ext>
            </a:extLst>
          </p:cNvPr>
          <p:cNvSpPr/>
          <p:nvPr/>
        </p:nvSpPr>
        <p:spPr>
          <a:xfrm flipV="1">
            <a:off x="547126" y="2093666"/>
            <a:ext cx="1295398" cy="874133"/>
          </a:xfrm>
          <a:prstGeom prst="arc">
            <a:avLst>
              <a:gd name="adj1" fmla="val 11038952"/>
              <a:gd name="adj2" fmla="val 21514608"/>
            </a:avLst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5BD6261-B36A-4324-812C-080B89F35D4A}"/>
                  </a:ext>
                </a:extLst>
              </p:cNvPr>
              <p:cNvSpPr/>
              <p:nvPr/>
            </p:nvSpPr>
            <p:spPr>
              <a:xfrm>
                <a:off x="952550" y="2226862"/>
                <a:ext cx="3353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5BD6261-B36A-4324-812C-080B89F35D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50" y="2226862"/>
                <a:ext cx="33534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6B2C946-6B2D-456E-991E-B537EC94AC35}"/>
                  </a:ext>
                </a:extLst>
              </p:cNvPr>
              <p:cNvSpPr txBox="1"/>
              <p:nvPr/>
            </p:nvSpPr>
            <p:spPr>
              <a:xfrm>
                <a:off x="2348478" y="3866147"/>
                <a:ext cx="8367648" cy="485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Note that we multiplied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which is 1 …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6B2C946-6B2D-456E-991E-B537EC94A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478" y="3866147"/>
                <a:ext cx="8367648" cy="485518"/>
              </a:xfrm>
              <a:prstGeom prst="rect">
                <a:avLst/>
              </a:prstGeom>
              <a:blipFill>
                <a:blip r:embed="rId9"/>
                <a:stretch>
                  <a:fillRect l="-583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920B47C5-64D8-44D1-B50D-D363EF5E8D9B}"/>
              </a:ext>
            </a:extLst>
          </p:cNvPr>
          <p:cNvSpPr/>
          <p:nvPr/>
        </p:nvSpPr>
        <p:spPr>
          <a:xfrm>
            <a:off x="6317246" y="3924240"/>
            <a:ext cx="3974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 the 1</a:t>
            </a:r>
            <a:r>
              <a:rPr lang="en-US" baseline="30000" dirty="0"/>
              <a:t>st</a:t>
            </a:r>
            <a:r>
              <a:rPr lang="en-US" dirty="0"/>
              <a:t> fraction is the same as the 2nd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634D8B4-31A3-40C9-B9F0-0BE5F305DBF7}"/>
              </a:ext>
            </a:extLst>
          </p:cNvPr>
          <p:cNvSpPr/>
          <p:nvPr/>
        </p:nvSpPr>
        <p:spPr>
          <a:xfrm>
            <a:off x="6108700" y="4290169"/>
            <a:ext cx="5700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 which is kind of a “duh” cause that’s what = means right?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9B100C1-9534-4D94-B456-BF1D9A2188C8}"/>
                  </a:ext>
                </a:extLst>
              </p:cNvPr>
              <p:cNvSpPr txBox="1"/>
              <p:nvPr/>
            </p:nvSpPr>
            <p:spPr>
              <a:xfrm>
                <a:off x="555916" y="1068090"/>
                <a:ext cx="5213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9B100C1-9534-4D94-B456-BF1D9A218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916" y="1068090"/>
                <a:ext cx="52136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8100165-042B-4AAA-BC90-F5F0F2E80ACD}"/>
              </a:ext>
            </a:extLst>
          </p:cNvPr>
          <p:cNvCxnSpPr>
            <a:cxnSpLocks/>
          </p:cNvCxnSpPr>
          <p:nvPr/>
        </p:nvCxnSpPr>
        <p:spPr>
          <a:xfrm>
            <a:off x="816600" y="1397317"/>
            <a:ext cx="245131" cy="60103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44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7" grpId="0" animBg="1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6F0751-D1AA-4A21-BD90-127863AB3EEC}"/>
                  </a:ext>
                </a:extLst>
              </p:cNvPr>
              <p:cNvSpPr/>
              <p:nvPr/>
            </p:nvSpPr>
            <p:spPr>
              <a:xfrm>
                <a:off x="245979" y="1941084"/>
                <a:ext cx="2331536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𝑎𝑏𝑐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6F0751-D1AA-4A21-BD90-127863AB3E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79" y="1941084"/>
                <a:ext cx="2331536" cy="6183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4FEB0BA9-C5CA-4951-8FCE-DB31F0560D28}"/>
              </a:ext>
            </a:extLst>
          </p:cNvPr>
          <p:cNvSpPr txBox="1"/>
          <p:nvPr/>
        </p:nvSpPr>
        <p:spPr>
          <a:xfrm>
            <a:off x="279400" y="381000"/>
            <a:ext cx="11658600" cy="926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To get there, let’s try this…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6F4FB6-5E46-4539-9DF9-3F1CE66C7D14}"/>
              </a:ext>
            </a:extLst>
          </p:cNvPr>
          <p:cNvSpPr txBox="1"/>
          <p:nvPr/>
        </p:nvSpPr>
        <p:spPr>
          <a:xfrm>
            <a:off x="2173706" y="1110128"/>
            <a:ext cx="3136230" cy="408623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Ask yourself: what is missing?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6D79869-9DD6-4536-8414-D7D779F5CE18}"/>
              </a:ext>
            </a:extLst>
          </p:cNvPr>
          <p:cNvSpPr/>
          <p:nvPr/>
        </p:nvSpPr>
        <p:spPr>
          <a:xfrm>
            <a:off x="549444" y="1572288"/>
            <a:ext cx="1295398" cy="874133"/>
          </a:xfrm>
          <a:prstGeom prst="arc">
            <a:avLst>
              <a:gd name="adj1" fmla="val 11038952"/>
              <a:gd name="adj2" fmla="val 21514608"/>
            </a:avLst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C91EBAB-CAEF-4501-BDB2-6E8F7E7296E2}"/>
                  </a:ext>
                </a:extLst>
              </p:cNvPr>
              <p:cNvSpPr txBox="1"/>
              <p:nvPr/>
            </p:nvSpPr>
            <p:spPr>
              <a:xfrm>
                <a:off x="2598821" y="1672106"/>
                <a:ext cx="682591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For the numerator: what do we need to multiply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dirty="0"/>
                  <a:t> by to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𝑎𝑏𝑐</m:t>
                    </m:r>
                  </m:oMath>
                </a14:m>
                <a:r>
                  <a:rPr lang="en-US" dirty="0"/>
                  <a:t>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Easy: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𝑎𝑏𝑐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C91EBAB-CAEF-4501-BDB2-6E8F7E7296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821" y="1672106"/>
                <a:ext cx="6825915" cy="646331"/>
              </a:xfrm>
              <a:prstGeom prst="rect">
                <a:avLst/>
              </a:prstGeom>
              <a:blipFill>
                <a:blip r:embed="rId3"/>
                <a:stretch>
                  <a:fillRect l="-71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13A6A90-407A-4F3E-92F7-B7F2921BF65D}"/>
                  </a:ext>
                </a:extLst>
              </p:cNvPr>
              <p:cNvSpPr/>
              <p:nvPr/>
            </p:nvSpPr>
            <p:spPr>
              <a:xfrm>
                <a:off x="963295" y="1949105"/>
                <a:ext cx="3353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13A6A90-407A-4F3E-92F7-B7F2921BF6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295" y="1949105"/>
                <a:ext cx="33534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706704D-4F16-4D2C-8F54-053663210F9F}"/>
                  </a:ext>
                </a:extLst>
              </p:cNvPr>
              <p:cNvSpPr/>
              <p:nvPr/>
            </p:nvSpPr>
            <p:spPr>
              <a:xfrm>
                <a:off x="890565" y="1948994"/>
                <a:ext cx="6039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706704D-4F16-4D2C-8F54-053663210F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565" y="1948994"/>
                <a:ext cx="60394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EA1A594-EA39-41A0-B6ED-76812D48D128}"/>
                  </a:ext>
                </a:extLst>
              </p:cNvPr>
              <p:cNvSpPr txBox="1"/>
              <p:nvPr/>
            </p:nvSpPr>
            <p:spPr>
              <a:xfrm>
                <a:off x="2576095" y="2361573"/>
                <a:ext cx="69128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For the denominator: what do we need to multiply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by to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Easy: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EA1A594-EA39-41A0-B6ED-76812D48D1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095" y="2361573"/>
                <a:ext cx="6912810" cy="646331"/>
              </a:xfrm>
              <a:prstGeom prst="rect">
                <a:avLst/>
              </a:prstGeom>
              <a:blipFill>
                <a:blip r:embed="rId6"/>
                <a:stretch>
                  <a:fillRect l="-79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89D38FF-5608-45A9-ADFF-340E28FDBE93}"/>
                  </a:ext>
                </a:extLst>
              </p:cNvPr>
              <p:cNvSpPr/>
              <p:nvPr/>
            </p:nvSpPr>
            <p:spPr>
              <a:xfrm>
                <a:off x="888382" y="2225850"/>
                <a:ext cx="6039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89D38FF-5608-45A9-ADFF-340E28FDBE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382" y="2225850"/>
                <a:ext cx="60394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>
            <a:extLst>
              <a:ext uri="{FF2B5EF4-FFF2-40B4-BE49-F238E27FC236}">
                <a16:creationId xmlns:a16="http://schemas.microsoft.com/office/drawing/2014/main" id="{74619C16-B76C-436F-BA8C-736C449B3F98}"/>
              </a:ext>
            </a:extLst>
          </p:cNvPr>
          <p:cNvSpPr/>
          <p:nvPr/>
        </p:nvSpPr>
        <p:spPr>
          <a:xfrm flipV="1">
            <a:off x="547126" y="2093666"/>
            <a:ext cx="1295398" cy="874133"/>
          </a:xfrm>
          <a:prstGeom prst="arc">
            <a:avLst>
              <a:gd name="adj1" fmla="val 11038952"/>
              <a:gd name="adj2" fmla="val 21514608"/>
            </a:avLst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5BD6261-B36A-4324-812C-080B89F35D4A}"/>
                  </a:ext>
                </a:extLst>
              </p:cNvPr>
              <p:cNvSpPr/>
              <p:nvPr/>
            </p:nvSpPr>
            <p:spPr>
              <a:xfrm>
                <a:off x="968592" y="2226862"/>
                <a:ext cx="3353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5BD6261-B36A-4324-812C-080B89F35D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592" y="2226862"/>
                <a:ext cx="33534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6B2C946-6B2D-456E-991E-B537EC94AC35}"/>
                  </a:ext>
                </a:extLst>
              </p:cNvPr>
              <p:cNvSpPr txBox="1"/>
              <p:nvPr/>
            </p:nvSpPr>
            <p:spPr>
              <a:xfrm>
                <a:off x="2348478" y="3866147"/>
                <a:ext cx="8367648" cy="49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Note that we multiplied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𝑏𝑐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𝑏𝑐</m:t>
                        </m:r>
                      </m:den>
                    </m:f>
                  </m:oMath>
                </a14:m>
                <a:r>
                  <a:rPr lang="en-US" dirty="0"/>
                  <a:t> which is 1 …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6B2C946-6B2D-456E-991E-B537EC94A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478" y="3866147"/>
                <a:ext cx="8367648" cy="491288"/>
              </a:xfrm>
              <a:prstGeom prst="rect">
                <a:avLst/>
              </a:prstGeom>
              <a:blipFill>
                <a:blip r:embed="rId9"/>
                <a:stretch>
                  <a:fillRect l="-583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920B47C5-64D8-44D1-B50D-D363EF5E8D9B}"/>
              </a:ext>
            </a:extLst>
          </p:cNvPr>
          <p:cNvSpPr/>
          <p:nvPr/>
        </p:nvSpPr>
        <p:spPr>
          <a:xfrm>
            <a:off x="6405477" y="3924240"/>
            <a:ext cx="4527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 again the 1</a:t>
            </a:r>
            <a:r>
              <a:rPr lang="en-US" baseline="30000" dirty="0"/>
              <a:t>st</a:t>
            </a:r>
            <a:r>
              <a:rPr lang="en-US" dirty="0"/>
              <a:t> fraction is the same as the 2nd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9B100C1-9534-4D94-B456-BF1D9A2188C8}"/>
                  </a:ext>
                </a:extLst>
              </p:cNvPr>
              <p:cNvSpPr txBox="1"/>
              <p:nvPr/>
            </p:nvSpPr>
            <p:spPr>
              <a:xfrm>
                <a:off x="555916" y="1068090"/>
                <a:ext cx="5213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9B100C1-9534-4D94-B456-BF1D9A218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916" y="1068090"/>
                <a:ext cx="52136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8100165-042B-4AAA-BC90-F5F0F2E80ACD}"/>
              </a:ext>
            </a:extLst>
          </p:cNvPr>
          <p:cNvCxnSpPr>
            <a:cxnSpLocks/>
          </p:cNvCxnSpPr>
          <p:nvPr/>
        </p:nvCxnSpPr>
        <p:spPr>
          <a:xfrm>
            <a:off x="832642" y="1397317"/>
            <a:ext cx="245131" cy="60103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03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7" grpId="0" animBg="1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C1D8B3-050B-40BC-9FCC-EE6B6EC63909}"/>
              </a:ext>
            </a:extLst>
          </p:cNvPr>
          <p:cNvSpPr/>
          <p:nvPr/>
        </p:nvSpPr>
        <p:spPr>
          <a:xfrm>
            <a:off x="574163" y="1965698"/>
            <a:ext cx="695450" cy="28368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F3EAEF6-4980-407D-8EBB-CFD8288EA7AC}"/>
              </a:ext>
            </a:extLst>
          </p:cNvPr>
          <p:cNvSpPr/>
          <p:nvPr/>
        </p:nvSpPr>
        <p:spPr>
          <a:xfrm>
            <a:off x="2480935" y="1961039"/>
            <a:ext cx="695450" cy="28368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6F0751-D1AA-4A21-BD90-127863AB3EEC}"/>
                  </a:ext>
                </a:extLst>
              </p:cNvPr>
              <p:cNvSpPr/>
              <p:nvPr/>
            </p:nvSpPr>
            <p:spPr>
              <a:xfrm>
                <a:off x="435517" y="1913514"/>
                <a:ext cx="21249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6F0751-D1AA-4A21-BD90-127863AB3E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17" y="1913514"/>
                <a:ext cx="212494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4FEB0BA9-C5CA-4951-8FCE-DB31F0560D28}"/>
              </a:ext>
            </a:extLst>
          </p:cNvPr>
          <p:cNvSpPr txBox="1"/>
          <p:nvPr/>
        </p:nvSpPr>
        <p:spPr>
          <a:xfrm>
            <a:off x="279400" y="381000"/>
            <a:ext cx="11658600" cy="926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To get there, let’s try this…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6F4FB6-5E46-4539-9DF9-3F1CE66C7D14}"/>
              </a:ext>
            </a:extLst>
          </p:cNvPr>
          <p:cNvSpPr txBox="1"/>
          <p:nvPr/>
        </p:nvSpPr>
        <p:spPr>
          <a:xfrm>
            <a:off x="3745828" y="1110128"/>
            <a:ext cx="3136230" cy="408623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Ask yourself: what is missing?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6D79869-9DD6-4536-8414-D7D779F5CE18}"/>
              </a:ext>
            </a:extLst>
          </p:cNvPr>
          <p:cNvSpPr/>
          <p:nvPr/>
        </p:nvSpPr>
        <p:spPr>
          <a:xfrm>
            <a:off x="963884" y="1542924"/>
            <a:ext cx="2073609" cy="926536"/>
          </a:xfrm>
          <a:prstGeom prst="arc">
            <a:avLst>
              <a:gd name="adj1" fmla="val 11038952"/>
              <a:gd name="adj2" fmla="val 21514608"/>
            </a:avLst>
          </a:prstGeom>
          <a:ln w="317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C91EBAB-CAEF-4501-BDB2-6E8F7E7296E2}"/>
                  </a:ext>
                </a:extLst>
              </p:cNvPr>
              <p:cNvSpPr txBox="1"/>
              <p:nvPr/>
            </p:nvSpPr>
            <p:spPr>
              <a:xfrm>
                <a:off x="4170943" y="1672106"/>
                <a:ext cx="644892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To compare them we need to factor the quadratic on the right side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…to keep track, it was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−21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Now we can see both sides have the factor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dirty="0"/>
                  <a:t> in common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And the left side is missing the factor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−7)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C91EBAB-CAEF-4501-BDB2-6E8F7E7296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43" y="1672106"/>
                <a:ext cx="6448926" cy="1200329"/>
              </a:xfrm>
              <a:prstGeom prst="rect">
                <a:avLst/>
              </a:prstGeom>
              <a:blipFill>
                <a:blip r:embed="rId3"/>
                <a:stretch>
                  <a:fillRect l="-756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5BD6261-B36A-4324-812C-080B89F35D4A}"/>
                  </a:ext>
                </a:extLst>
              </p:cNvPr>
              <p:cNvSpPr/>
              <p:nvPr/>
            </p:nvSpPr>
            <p:spPr>
              <a:xfrm>
                <a:off x="1654363" y="1932621"/>
                <a:ext cx="3353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5BD6261-B36A-4324-812C-080B89F35D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363" y="1932621"/>
                <a:ext cx="33534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06B2C946-6B2D-456E-991E-B537EC94AC35}"/>
              </a:ext>
            </a:extLst>
          </p:cNvPr>
          <p:cNvSpPr txBox="1"/>
          <p:nvPr/>
        </p:nvSpPr>
        <p:spPr>
          <a:xfrm>
            <a:off x="4170943" y="2989161"/>
            <a:ext cx="4926617" cy="40862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Here we needed to factor to find what is missing.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535668B-8D35-4BCD-B776-EB86C2F00BC2}"/>
                  </a:ext>
                </a:extLst>
              </p:cNvPr>
              <p:cNvSpPr/>
              <p:nvPr/>
            </p:nvSpPr>
            <p:spPr>
              <a:xfrm>
                <a:off x="1444494" y="1907807"/>
                <a:ext cx="7719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535668B-8D35-4BCD-B776-EB86C2F00B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494" y="1907807"/>
                <a:ext cx="77194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24D0CB4-39F8-4B45-9E73-559654F908E8}"/>
                  </a:ext>
                </a:extLst>
              </p:cNvPr>
              <p:cNvSpPr/>
              <p:nvPr/>
            </p:nvSpPr>
            <p:spPr>
              <a:xfrm>
                <a:off x="2378992" y="1913514"/>
                <a:ext cx="15475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24D0CB4-39F8-4B45-9E73-559654F908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8992" y="1913514"/>
                <a:ext cx="154753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721E846-7F17-4F1F-A913-911EC7578DDF}"/>
                  </a:ext>
                </a:extLst>
              </p:cNvPr>
              <p:cNvSpPr/>
              <p:nvPr/>
            </p:nvSpPr>
            <p:spPr>
              <a:xfrm>
                <a:off x="2345031" y="1914852"/>
                <a:ext cx="16910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721E846-7F17-4F1F-A913-911EC7578D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031" y="1914852"/>
                <a:ext cx="1691039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68E25BA-865E-49D4-97E6-B8BABFCC63BF}"/>
                  </a:ext>
                </a:extLst>
              </p:cNvPr>
              <p:cNvSpPr/>
              <p:nvPr/>
            </p:nvSpPr>
            <p:spPr>
              <a:xfrm>
                <a:off x="3161214" y="1908558"/>
                <a:ext cx="7719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68E25BA-865E-49D4-97E6-B8BABFCC63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214" y="1908558"/>
                <a:ext cx="77194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188F3D3-02E4-41E4-8D74-62B8EF063227}"/>
              </a:ext>
            </a:extLst>
          </p:cNvPr>
          <p:cNvSpPr txBox="1"/>
          <p:nvPr/>
        </p:nvSpPr>
        <p:spPr>
          <a:xfrm>
            <a:off x="657726" y="4243137"/>
            <a:ext cx="10635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is what you have to do to find the Lowest Common Multiple: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Factor each side so you can see all the necessary parts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Figure out what is missing</a:t>
            </a:r>
          </a:p>
        </p:txBody>
      </p:sp>
    </p:spTree>
    <p:extLst>
      <p:ext uri="{BB962C8B-B14F-4D97-AF65-F5344CB8AC3E}">
        <p14:creationId xmlns:p14="http://schemas.microsoft.com/office/powerpoint/2010/main" val="335190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 animBg="1"/>
      <p:bldP spid="3" grpId="0" animBg="1"/>
      <p:bldP spid="10" grpId="0" animBg="1"/>
      <p:bldP spid="39" grpId="0" animBg="1"/>
      <p:bldP spid="6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6611EC2A-6185-4498-B58E-2E06CA769562}"/>
              </a:ext>
            </a:extLst>
          </p:cNvPr>
          <p:cNvSpPr/>
          <p:nvPr/>
        </p:nvSpPr>
        <p:spPr>
          <a:xfrm>
            <a:off x="3555804" y="4019885"/>
            <a:ext cx="298450" cy="34797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E82A96-7EA2-4AFA-9FC7-EA6C30448270}"/>
              </a:ext>
            </a:extLst>
          </p:cNvPr>
          <p:cNvSpPr/>
          <p:nvPr/>
        </p:nvSpPr>
        <p:spPr>
          <a:xfrm>
            <a:off x="3981450" y="3081025"/>
            <a:ext cx="298450" cy="34797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521B1FE-5473-4B35-81DE-DEC713E20265}"/>
              </a:ext>
            </a:extLst>
          </p:cNvPr>
          <p:cNvSpPr/>
          <p:nvPr/>
        </p:nvSpPr>
        <p:spPr>
          <a:xfrm>
            <a:off x="3222527" y="3550455"/>
            <a:ext cx="298450" cy="34797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EB0BA9-C5CA-4951-8FCE-DB31F0560D28}"/>
              </a:ext>
            </a:extLst>
          </p:cNvPr>
          <p:cNvSpPr txBox="1"/>
          <p:nvPr/>
        </p:nvSpPr>
        <p:spPr>
          <a:xfrm>
            <a:off x="279400" y="381000"/>
            <a:ext cx="11912600" cy="6312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Okay, we have the “what is missing?” skill down, how does that help us with finding the LCM?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Definition: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b="1" dirty="0"/>
              <a:t>LCM (lowest common multiple)</a:t>
            </a:r>
            <a:r>
              <a:rPr lang="en-US" sz="2000" dirty="0"/>
              <a:t> of two numbers is the </a:t>
            </a:r>
            <a:r>
              <a:rPr lang="en-US" sz="2000" b="1" i="1" dirty="0"/>
              <a:t>smallest</a:t>
            </a:r>
            <a:r>
              <a:rPr lang="en-US" sz="2000" dirty="0"/>
              <a:t> number they both divide evenly into.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Simple example: what is the LCM of 4 and 10?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One method is list the multiples of each and find the first match: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Multiples of 4: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Multiples of 10: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LCM of 4 and 10 is 20.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You may be tempted to just multiply the two numbers together to find the LCM.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Problem is while that will be a multiple, it likely won’t be the lowest multiple.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For this problem, 4 x 10 = 40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8BEDDF-3776-4992-B229-DAA2AE0E8D0A}"/>
              </a:ext>
            </a:extLst>
          </p:cNvPr>
          <p:cNvSpPr/>
          <p:nvPr/>
        </p:nvSpPr>
        <p:spPr>
          <a:xfrm>
            <a:off x="2632075" y="3074145"/>
            <a:ext cx="307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2992FD-D663-49B7-B77B-999451C2B2AA}"/>
              </a:ext>
            </a:extLst>
          </p:cNvPr>
          <p:cNvSpPr/>
          <p:nvPr/>
        </p:nvSpPr>
        <p:spPr>
          <a:xfrm>
            <a:off x="4267200" y="3083207"/>
            <a:ext cx="6337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… (stopping there because we know 20 is a multiple of 10!)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0B60D2B-438F-4244-9744-22B382C86AB7}"/>
              </a:ext>
            </a:extLst>
          </p:cNvPr>
          <p:cNvSpPr/>
          <p:nvPr/>
        </p:nvSpPr>
        <p:spPr>
          <a:xfrm>
            <a:off x="3771900" y="3074145"/>
            <a:ext cx="584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, 20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F726F16-8578-45B8-880A-D0C2E00BD326}"/>
              </a:ext>
            </a:extLst>
          </p:cNvPr>
          <p:cNvSpPr/>
          <p:nvPr/>
        </p:nvSpPr>
        <p:spPr>
          <a:xfrm>
            <a:off x="3384550" y="3083207"/>
            <a:ext cx="584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, 16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C8A9740-0626-4ABF-9BE9-15B5F03AE6C3}"/>
              </a:ext>
            </a:extLst>
          </p:cNvPr>
          <p:cNvSpPr/>
          <p:nvPr/>
        </p:nvSpPr>
        <p:spPr>
          <a:xfrm>
            <a:off x="3006725" y="3074145"/>
            <a:ext cx="584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, 12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0ACCFDF-B8D4-405E-8FBE-E816C18D6D2C}"/>
              </a:ext>
            </a:extLst>
          </p:cNvPr>
          <p:cNvSpPr/>
          <p:nvPr/>
        </p:nvSpPr>
        <p:spPr>
          <a:xfrm>
            <a:off x="2759075" y="3081025"/>
            <a:ext cx="469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, 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87AF00-90BB-4FB6-BBD4-B2921CED562A}"/>
              </a:ext>
            </a:extLst>
          </p:cNvPr>
          <p:cNvSpPr/>
          <p:nvPr/>
        </p:nvSpPr>
        <p:spPr>
          <a:xfrm>
            <a:off x="2759075" y="3538815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10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C71454D-8BBD-46C5-9F84-F087689A30FE}"/>
              </a:ext>
            </a:extLst>
          </p:cNvPr>
          <p:cNvSpPr/>
          <p:nvPr/>
        </p:nvSpPr>
        <p:spPr>
          <a:xfrm>
            <a:off x="3021469" y="3538815"/>
            <a:ext cx="5661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, 20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8BF7F7-AF5F-4AA5-B67B-73A4E8929168}"/>
              </a:ext>
            </a:extLst>
          </p:cNvPr>
          <p:cNvSpPr/>
          <p:nvPr/>
        </p:nvSpPr>
        <p:spPr>
          <a:xfrm>
            <a:off x="4064000" y="5265188"/>
            <a:ext cx="3698705" cy="506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... which isn’t the lowest multiple.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C9DF56-9036-4295-A432-A8AE968A7E3E}"/>
              </a:ext>
            </a:extLst>
          </p:cNvPr>
          <p:cNvSpPr/>
          <p:nvPr/>
        </p:nvSpPr>
        <p:spPr>
          <a:xfrm>
            <a:off x="5129883" y="2127386"/>
            <a:ext cx="39287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In math we write this as LCM(4, 10).</a:t>
            </a:r>
          </a:p>
        </p:txBody>
      </p:sp>
    </p:spTree>
    <p:extLst>
      <p:ext uri="{BB962C8B-B14F-4D97-AF65-F5344CB8AC3E}">
        <p14:creationId xmlns:p14="http://schemas.microsoft.com/office/powerpoint/2010/main" val="96791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5" grpId="0" animBg="1"/>
      <p:bldP spid="32" grpId="0" animBg="1"/>
      <p:bldP spid="29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594E61-7A87-4EEA-B151-1C77848DF6D1}"/>
              </a:ext>
            </a:extLst>
          </p:cNvPr>
          <p:cNvSpPr/>
          <p:nvPr/>
        </p:nvSpPr>
        <p:spPr>
          <a:xfrm>
            <a:off x="5219700" y="2971800"/>
            <a:ext cx="609600" cy="279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D82A4B-F8F1-4CA3-8D56-2DB6D45320B3}"/>
              </a:ext>
            </a:extLst>
          </p:cNvPr>
          <p:cNvSpPr/>
          <p:nvPr/>
        </p:nvSpPr>
        <p:spPr>
          <a:xfrm>
            <a:off x="5918200" y="3416300"/>
            <a:ext cx="8890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6BB094-AAF0-4E37-8C81-2F5CF0C8D55E}"/>
              </a:ext>
            </a:extLst>
          </p:cNvPr>
          <p:cNvSpPr/>
          <p:nvPr/>
        </p:nvSpPr>
        <p:spPr>
          <a:xfrm>
            <a:off x="9067800" y="3873500"/>
            <a:ext cx="1206500" cy="330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EB0BA9-C5CA-4951-8FCE-DB31F0560D28}"/>
              </a:ext>
            </a:extLst>
          </p:cNvPr>
          <p:cNvSpPr txBox="1"/>
          <p:nvPr/>
        </p:nvSpPr>
        <p:spPr>
          <a:xfrm>
            <a:off x="279402" y="397402"/>
            <a:ext cx="11912600" cy="6620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Okay, we have the “what is missing?” skill down, how does that help us with finding the LCM?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Another example: what is the LCM(15, 42)?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Okay, I’m going to stop us right there…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 for one, don’t want to list out a bazillion multiples … the answer for this one is 210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Is there another way?  Let me answer the question with a few questions: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What are the prime factors of 15?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What are the prime factors of 42?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What are the prime factors of 210?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What do you notice?  Lots of similarity!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prime factors of 210 are a combo of the prime factors of 15 and 42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Look at the prime factors for 15 and 42 … what are they each missing that the other has?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15 is missing the 2 and 7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42 is missing the 5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9D19C6-E8B6-406D-BC71-D6AB714E9772}"/>
              </a:ext>
            </a:extLst>
          </p:cNvPr>
          <p:cNvSpPr txBox="1"/>
          <p:nvPr/>
        </p:nvSpPr>
        <p:spPr>
          <a:xfrm>
            <a:off x="9220200" y="5563284"/>
            <a:ext cx="2565400" cy="11237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/>
              <a:t>Add the missing pieces and you have the LCM!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0934FCE0-7DB8-4238-AACB-1A38B94D3D72}"/>
              </a:ext>
            </a:extLst>
          </p:cNvPr>
          <p:cNvSpPr/>
          <p:nvPr/>
        </p:nvSpPr>
        <p:spPr>
          <a:xfrm>
            <a:off x="4076700" y="5575300"/>
            <a:ext cx="368300" cy="9017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803469-7466-458C-A90A-F09620A045D6}"/>
              </a:ext>
            </a:extLst>
          </p:cNvPr>
          <p:cNvSpPr txBox="1"/>
          <p:nvPr/>
        </p:nvSpPr>
        <p:spPr>
          <a:xfrm>
            <a:off x="4597400" y="5549900"/>
            <a:ext cx="4762500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for 15: 3 x 5 x 2 x 7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for 42: 2 x 3 x 7 x 5</a:t>
            </a:r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8CB4398D-1980-4541-82F8-D90D430A15B6}"/>
              </a:ext>
            </a:extLst>
          </p:cNvPr>
          <p:cNvSpPr/>
          <p:nvPr/>
        </p:nvSpPr>
        <p:spPr>
          <a:xfrm>
            <a:off x="8661398" y="5549900"/>
            <a:ext cx="368300" cy="9017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6C5AB9-B8DA-4927-AD70-E0FE4803541E}"/>
              </a:ext>
            </a:extLst>
          </p:cNvPr>
          <p:cNvSpPr/>
          <p:nvPr/>
        </p:nvSpPr>
        <p:spPr>
          <a:xfrm>
            <a:off x="8002854" y="5661257"/>
            <a:ext cx="7601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= 210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1784146-5BD0-4C6C-BCFC-9FC5BF5394A8}"/>
              </a:ext>
            </a:extLst>
          </p:cNvPr>
          <p:cNvSpPr/>
          <p:nvPr/>
        </p:nvSpPr>
        <p:spPr>
          <a:xfrm>
            <a:off x="6569661" y="6110930"/>
            <a:ext cx="15680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= 2 x 3 x 5 x 7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82A797-9A57-4996-B8F5-C6842E7BB9D9}"/>
              </a:ext>
            </a:extLst>
          </p:cNvPr>
          <p:cNvSpPr/>
          <p:nvPr/>
        </p:nvSpPr>
        <p:spPr>
          <a:xfrm>
            <a:off x="8002854" y="6118457"/>
            <a:ext cx="7601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= 210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71B364-71E2-4EEC-AA7F-470B6800C30C}"/>
              </a:ext>
            </a:extLst>
          </p:cNvPr>
          <p:cNvSpPr/>
          <p:nvPr/>
        </p:nvSpPr>
        <p:spPr>
          <a:xfrm>
            <a:off x="6582308" y="5654440"/>
            <a:ext cx="15680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= 2 x 3 x 5 x 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8B24D9-D51D-4C8B-82E4-19C37025AA4A}"/>
              </a:ext>
            </a:extLst>
          </p:cNvPr>
          <p:cNvSpPr/>
          <p:nvPr/>
        </p:nvSpPr>
        <p:spPr>
          <a:xfrm>
            <a:off x="4693681" y="2838364"/>
            <a:ext cx="1173719" cy="506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15 = 3 x 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A0DB85-C157-475F-A29F-474451707F2C}"/>
              </a:ext>
            </a:extLst>
          </p:cNvPr>
          <p:cNvSpPr/>
          <p:nvPr/>
        </p:nvSpPr>
        <p:spPr>
          <a:xfrm>
            <a:off x="4630181" y="3291965"/>
            <a:ext cx="1173719" cy="506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42 = 6 x 7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DAFA7E0-739D-489E-B603-6CFEC1DDB504}"/>
              </a:ext>
            </a:extLst>
          </p:cNvPr>
          <p:cNvSpPr/>
          <p:nvPr/>
        </p:nvSpPr>
        <p:spPr>
          <a:xfrm>
            <a:off x="5662270" y="3295564"/>
            <a:ext cx="1212191" cy="506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= 2 x 3 x 7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81F969-109E-4D44-8125-B0EF788E6C5F}"/>
              </a:ext>
            </a:extLst>
          </p:cNvPr>
          <p:cNvSpPr/>
          <p:nvPr/>
        </p:nvSpPr>
        <p:spPr>
          <a:xfrm>
            <a:off x="4757065" y="3750755"/>
            <a:ext cx="1592935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210 = 2 x 105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5469165-DFF1-4180-8E01-7DABFD64B3D9}"/>
              </a:ext>
            </a:extLst>
          </p:cNvPr>
          <p:cNvSpPr/>
          <p:nvPr/>
        </p:nvSpPr>
        <p:spPr>
          <a:xfrm>
            <a:off x="8801098" y="3746500"/>
            <a:ext cx="1605634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= 2 x 3 x 5 x 7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04D81E6-0EF0-4E60-8334-0701073DD333}"/>
              </a:ext>
            </a:extLst>
          </p:cNvPr>
          <p:cNvSpPr/>
          <p:nvPr/>
        </p:nvSpPr>
        <p:spPr>
          <a:xfrm>
            <a:off x="7379037" y="3748067"/>
            <a:ext cx="1612639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= 2 x 5 x 3 x 7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C2D90B4-2B7D-485F-8711-A0BE51E221EC}"/>
              </a:ext>
            </a:extLst>
          </p:cNvPr>
          <p:cNvSpPr/>
          <p:nvPr/>
        </p:nvSpPr>
        <p:spPr>
          <a:xfrm>
            <a:off x="6184860" y="3757652"/>
            <a:ext cx="1380668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= 2 x 5 x 21</a:t>
            </a:r>
          </a:p>
        </p:txBody>
      </p:sp>
    </p:spTree>
    <p:extLst>
      <p:ext uri="{BB962C8B-B14F-4D97-AF65-F5344CB8AC3E}">
        <p14:creationId xmlns:p14="http://schemas.microsoft.com/office/powerpoint/2010/main" val="353612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5" grpId="0" animBg="1"/>
      <p:bldP spid="7" grpId="0" animBg="1"/>
      <p:bldP spid="20" grpId="0" animBg="1"/>
      <p:bldP spid="11" grpId="0"/>
      <p:bldP spid="31" grpId="0"/>
      <p:bldP spid="16" grpId="0"/>
      <p:bldP spid="32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F8373EB-A452-428F-92A9-98002CE2C1D6}"/>
              </a:ext>
            </a:extLst>
          </p:cNvPr>
          <p:cNvSpPr/>
          <p:nvPr/>
        </p:nvSpPr>
        <p:spPr>
          <a:xfrm>
            <a:off x="6400800" y="3247198"/>
            <a:ext cx="1752600" cy="35250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CE9B86-66CE-49F6-9E14-783EDA0578AA}"/>
              </a:ext>
            </a:extLst>
          </p:cNvPr>
          <p:cNvSpPr/>
          <p:nvPr/>
        </p:nvSpPr>
        <p:spPr>
          <a:xfrm>
            <a:off x="6400800" y="3678998"/>
            <a:ext cx="1752600" cy="35250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C16FF07-DBB6-418C-BFE6-90B92427EC57}"/>
                  </a:ext>
                </a:extLst>
              </p:cNvPr>
              <p:cNvSpPr txBox="1"/>
              <p:nvPr/>
            </p:nvSpPr>
            <p:spPr>
              <a:xfrm>
                <a:off x="376989" y="368968"/>
                <a:ext cx="11430000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Let’s make sure we got this … </a:t>
                </a:r>
              </a:p>
              <a:p>
                <a:endParaRPr lang="en-US" dirty="0"/>
              </a:p>
              <a:p>
                <a:r>
                  <a:rPr lang="en-US" dirty="0"/>
                  <a:t>What is the LCM (lowest common multiple)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−48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Factor each expression completely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−12=</m:t>
                    </m:r>
                  </m:oMath>
                </a14:m>
                <a:endParaRPr lang="en-US" b="0" dirty="0"/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−48=</m:t>
                    </m:r>
                  </m:oMath>
                </a14:m>
                <a:endParaRPr lang="en-US" b="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b="0" dirty="0"/>
                  <a:t>Determine what is missing in each: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r>
                  <a:rPr lang="en-US" b="0" dirty="0"/>
                  <a:t> is missing the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US" b="0" dirty="0"/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12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r>
                  <a:rPr lang="en-US" b="0" dirty="0"/>
                  <a:t> is missing the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</m:oMath>
                </a14:m>
                <a:endParaRPr lang="en-US" b="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Make sure both are the same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+3)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C16FF07-DBB6-418C-BFE6-90B92427E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89" y="368968"/>
                <a:ext cx="11430000" cy="4832092"/>
              </a:xfrm>
              <a:prstGeom prst="rect">
                <a:avLst/>
              </a:prstGeom>
              <a:blipFill>
                <a:blip r:embed="rId2"/>
                <a:stretch>
                  <a:fillRect l="-587" t="-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Right 3">
            <a:extLst>
              <a:ext uri="{FF2B5EF4-FFF2-40B4-BE49-F238E27FC236}">
                <a16:creationId xmlns:a16="http://schemas.microsoft.com/office/drawing/2014/main" id="{F4CA88AD-0760-4BA1-8AF8-02A9F011081E}"/>
              </a:ext>
            </a:extLst>
          </p:cNvPr>
          <p:cNvSpPr/>
          <p:nvPr/>
        </p:nvSpPr>
        <p:spPr>
          <a:xfrm flipH="1">
            <a:off x="3517900" y="2514600"/>
            <a:ext cx="1727200" cy="177800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52071A-A03C-48CA-B8E8-52BC086A5E73}"/>
              </a:ext>
            </a:extLst>
          </p:cNvPr>
          <p:cNvSpPr txBox="1"/>
          <p:nvPr/>
        </p:nvSpPr>
        <p:spPr>
          <a:xfrm>
            <a:off x="5194300" y="2286000"/>
            <a:ext cx="59944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Note: we could further break 12 down but the other expression does not have a constant factor so no need.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76F54A-A55F-49A5-AD29-F95B9F308F89}"/>
              </a:ext>
            </a:extLst>
          </p:cNvPr>
          <p:cNvSpPr/>
          <p:nvPr/>
        </p:nvSpPr>
        <p:spPr>
          <a:xfrm>
            <a:off x="3964338" y="1592302"/>
            <a:ext cx="3817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(break each down to its prime factors):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8BFD189-F25B-4665-9A67-BA788BD8F437}"/>
                  </a:ext>
                </a:extLst>
              </p:cNvPr>
              <p:cNvSpPr/>
              <p:nvPr/>
            </p:nvSpPr>
            <p:spPr>
              <a:xfrm>
                <a:off x="2615799" y="2005568"/>
                <a:ext cx="16895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8BFD189-F25B-4665-9A67-BA788BD8F4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799" y="2005568"/>
                <a:ext cx="168950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F872641-B0B6-46AA-B266-2E45544CCF06}"/>
                  </a:ext>
                </a:extLst>
              </p:cNvPr>
              <p:cNvSpPr/>
              <p:nvPr/>
            </p:nvSpPr>
            <p:spPr>
              <a:xfrm>
                <a:off x="2353031" y="2418834"/>
                <a:ext cx="12200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12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F872641-B0B6-46AA-B266-2E45544CCF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3031" y="2418834"/>
                <a:ext cx="122001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655589A-6A3A-4878-8C82-D5442B9BB6CA}"/>
                  </a:ext>
                </a:extLst>
              </p:cNvPr>
              <p:cNvSpPr/>
              <p:nvPr/>
            </p:nvSpPr>
            <p:spPr>
              <a:xfrm>
                <a:off x="4279900" y="3221798"/>
                <a:ext cx="39773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so combined we have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+3)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655589A-6A3A-4878-8C82-D5442B9BB6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9900" y="3221798"/>
                <a:ext cx="3977307" cy="369332"/>
              </a:xfrm>
              <a:prstGeom prst="rect">
                <a:avLst/>
              </a:prstGeom>
              <a:blipFill>
                <a:blip r:embed="rId5"/>
                <a:stretch>
                  <a:fillRect l="-1225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A2F728B-A4A0-44C3-AA18-95074533D9D1}"/>
                  </a:ext>
                </a:extLst>
              </p:cNvPr>
              <p:cNvSpPr/>
              <p:nvPr/>
            </p:nvSpPr>
            <p:spPr>
              <a:xfrm>
                <a:off x="4272446" y="3650734"/>
                <a:ext cx="39773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so combined we have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+3)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A2F728B-A4A0-44C3-AA18-95074533D9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446" y="3650734"/>
                <a:ext cx="3977307" cy="369332"/>
              </a:xfrm>
              <a:prstGeom prst="rect">
                <a:avLst/>
              </a:prstGeom>
              <a:blipFill>
                <a:blip r:embed="rId6"/>
                <a:stretch>
                  <a:fillRect l="-138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E7737311-7E03-4AE2-B8E7-17BBA089A01F}"/>
              </a:ext>
            </a:extLst>
          </p:cNvPr>
          <p:cNvSpPr/>
          <p:nvPr/>
        </p:nvSpPr>
        <p:spPr>
          <a:xfrm>
            <a:off x="3494661" y="4071097"/>
            <a:ext cx="2391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 the result is the LCM:</a:t>
            </a:r>
          </a:p>
        </p:txBody>
      </p:sp>
    </p:spTree>
    <p:extLst>
      <p:ext uri="{BB962C8B-B14F-4D97-AF65-F5344CB8AC3E}">
        <p14:creationId xmlns:p14="http://schemas.microsoft.com/office/powerpoint/2010/main" val="147254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4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BAA65C0-FC40-47A1-BF02-1BF375D050FA}"/>
              </a:ext>
            </a:extLst>
          </p:cNvPr>
          <p:cNvSpPr/>
          <p:nvPr/>
        </p:nvSpPr>
        <p:spPr>
          <a:xfrm>
            <a:off x="1323474" y="3827762"/>
            <a:ext cx="8496441" cy="74004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385628" y="262458"/>
                <a:ext cx="738051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Find the least common multiple of 4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16 and 6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24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24.</a:t>
                </a: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28" y="262458"/>
                <a:ext cx="7380515" cy="400110"/>
              </a:xfrm>
              <a:prstGeom prst="rect">
                <a:avLst/>
              </a:prstGeom>
              <a:blipFill>
                <a:blip r:embed="rId2"/>
                <a:stretch>
                  <a:fillRect l="-826" t="-6061" r="-743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" name="TextBox 173"/>
          <p:cNvSpPr txBox="1"/>
          <p:nvPr/>
        </p:nvSpPr>
        <p:spPr>
          <a:xfrm>
            <a:off x="385628" y="1712890"/>
            <a:ext cx="9149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Step 1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Factor each polynomial. Write numerical factors as products of primes</a:t>
            </a:r>
            <a:r>
              <a:rPr lang="en-US" sz="2000" dirty="0">
                <a:latin typeface="Arial" panose="020B0604020202020204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385629" y="3827762"/>
            <a:ext cx="9434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2000" b="1" dirty="0">
                <a:latin typeface="Arial" pitchFamily="34" charset="0"/>
                <a:cs typeface="Arial" pitchFamily="34" charset="0"/>
              </a:rPr>
              <a:t>Step 2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LCM is the product of the highest power of each factor that appears in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 either polynomial.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1945916" y="2345044"/>
                <a:ext cx="5820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16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(2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2)(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2)</a:t>
                </a:r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5916" y="2345044"/>
                <a:ext cx="5820228" cy="400110"/>
              </a:xfrm>
              <a:prstGeom prst="rect">
                <a:avLst/>
              </a:prstGeom>
              <a:blipFill>
                <a:blip r:embed="rId3"/>
                <a:stretch>
                  <a:fillRect l="-1047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TextBox 176"/>
              <p:cNvSpPr txBox="1"/>
              <p:nvPr/>
            </p:nvSpPr>
            <p:spPr>
              <a:xfrm>
                <a:off x="1945916" y="2853044"/>
                <a:ext cx="5820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6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24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24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6(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(2)(3)(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2)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77" name="TextBox 1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5916" y="2853044"/>
                <a:ext cx="5820228" cy="400110"/>
              </a:xfrm>
              <a:prstGeom prst="rect">
                <a:avLst/>
              </a:prstGeom>
              <a:blipFill>
                <a:blip r:embed="rId4"/>
                <a:stretch>
                  <a:fillRect l="-1047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TextBox 177"/>
              <p:cNvSpPr txBox="1"/>
              <p:nvPr/>
            </p:nvSpPr>
            <p:spPr>
              <a:xfrm>
                <a:off x="2050089" y="4767861"/>
                <a:ext cx="5820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LCM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(2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)(3)(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2)(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2)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12(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2)(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2)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78" name="TextBox 1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089" y="4767861"/>
                <a:ext cx="5820228" cy="400110"/>
              </a:xfrm>
              <a:prstGeom prst="rect">
                <a:avLst/>
              </a:prstGeom>
              <a:blipFill>
                <a:blip r:embed="rId5"/>
                <a:stretch>
                  <a:fillRect l="-1047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6">
            <a:extLst>
              <a:ext uri="{FF2B5EF4-FFF2-40B4-BE49-F238E27FC236}">
                <a16:creationId xmlns:a16="http://schemas.microsoft.com/office/drawing/2014/main" id="{CFC30712-CF6E-45FA-9471-ACAB95BE7ADD}"/>
              </a:ext>
            </a:extLst>
          </p:cNvPr>
          <p:cNvSpPr txBox="1"/>
          <p:nvPr/>
        </p:nvSpPr>
        <p:spPr>
          <a:xfrm>
            <a:off x="385628" y="987674"/>
            <a:ext cx="155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ED1C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solidFill>
                <a:srgbClr val="ED1C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42FAC5-81C8-419E-9D8D-AC648544BDF1}"/>
              </a:ext>
            </a:extLst>
          </p:cNvPr>
          <p:cNvSpPr/>
          <p:nvPr/>
        </p:nvSpPr>
        <p:spPr>
          <a:xfrm>
            <a:off x="3068664" y="2345044"/>
            <a:ext cx="1348353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1B2BAA-0C94-4EF5-881A-E262A6B70C46}"/>
              </a:ext>
            </a:extLst>
          </p:cNvPr>
          <p:cNvSpPr/>
          <p:nvPr/>
        </p:nvSpPr>
        <p:spPr>
          <a:xfrm>
            <a:off x="4417017" y="2255003"/>
            <a:ext cx="2270502" cy="598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E3BB34-E590-4510-BCD9-D9C681156C10}"/>
              </a:ext>
            </a:extLst>
          </p:cNvPr>
          <p:cNvSpPr/>
          <p:nvPr/>
        </p:nvSpPr>
        <p:spPr>
          <a:xfrm>
            <a:off x="3804834" y="2932026"/>
            <a:ext cx="1945037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FC05DB-B0C5-49DE-93B5-037E42E4F1F6}"/>
              </a:ext>
            </a:extLst>
          </p:cNvPr>
          <p:cNvSpPr/>
          <p:nvPr/>
        </p:nvSpPr>
        <p:spPr>
          <a:xfrm>
            <a:off x="5749871" y="2864475"/>
            <a:ext cx="1945037" cy="598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E5DD22-F102-4787-B6C7-5F9C35EECA0E}"/>
              </a:ext>
            </a:extLst>
          </p:cNvPr>
          <p:cNvSpPr/>
          <p:nvPr/>
        </p:nvSpPr>
        <p:spPr>
          <a:xfrm>
            <a:off x="5362414" y="4567806"/>
            <a:ext cx="2507903" cy="794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6D78F2-B3AA-4422-A6E7-83D8363FA950}"/>
              </a:ext>
            </a:extLst>
          </p:cNvPr>
          <p:cNvSpPr txBox="1"/>
          <p:nvPr/>
        </p:nvSpPr>
        <p:spPr>
          <a:xfrm>
            <a:off x="10066421" y="3332136"/>
            <a:ext cx="1945037" cy="220813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This means you have to account for every factor</a:t>
            </a:r>
          </a:p>
          <a:p>
            <a:r>
              <a:rPr lang="en-US" dirty="0"/>
              <a:t>and make sure the result has one of everything.</a:t>
            </a:r>
          </a:p>
        </p:txBody>
      </p:sp>
    </p:spTree>
    <p:extLst>
      <p:ext uri="{BB962C8B-B14F-4D97-AF65-F5344CB8AC3E}">
        <p14:creationId xmlns:p14="http://schemas.microsoft.com/office/powerpoint/2010/main" val="33481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4" grpId="0"/>
      <p:bldP spid="175" grpId="0"/>
      <p:bldP spid="99" grpId="0"/>
      <p:bldP spid="177" grpId="0"/>
      <p:bldP spid="178" grpId="0"/>
      <p:bldP spid="10" grpId="0"/>
      <p:bldP spid="2" grpId="0" animBg="1"/>
      <p:bldP spid="3" grpId="0" animBg="1"/>
      <p:bldP spid="4" grpId="0" animBg="1"/>
      <p:bldP spid="5" grpId="0" animBg="1"/>
      <p:bldP spid="7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FB3D8F-E67C-4340-B99F-36E2E178D136}"/>
              </a:ext>
            </a:extLst>
          </p:cNvPr>
          <p:cNvSpPr txBox="1"/>
          <p:nvPr/>
        </p:nvSpPr>
        <p:spPr>
          <a:xfrm>
            <a:off x="317500" y="393700"/>
            <a:ext cx="11518900" cy="617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Review/Recap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To add or subtract rational expressions you </a:t>
            </a:r>
            <a:r>
              <a:rPr lang="en-US" b="1" i="1" dirty="0"/>
              <a:t>MUST</a:t>
            </a:r>
            <a:r>
              <a:rPr lang="en-US" dirty="0"/>
              <a:t> have common denominators.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Add (or subtract) the numerators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Keep the denominator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Always simplify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the rational expressions have different denominators: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You need to make them the same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Do this by finding the LCD (lowest common denominator)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…which is another way of saying “find the LCM (lowest common multiple) of the denominators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To find the LCM of two expressions: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Factor each expression completely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Determine what is missing from each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The LCM will have one of each factor: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Combine the missing parts for each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Make sure both are the same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949870-FC9C-46A6-8594-97930D9E3964}"/>
              </a:ext>
            </a:extLst>
          </p:cNvPr>
          <p:cNvSpPr/>
          <p:nvPr/>
        </p:nvSpPr>
        <p:spPr>
          <a:xfrm>
            <a:off x="4230346" y="2850634"/>
            <a:ext cx="3642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 but without changing the fractions</a:t>
            </a:r>
          </a:p>
        </p:txBody>
      </p:sp>
    </p:spTree>
    <p:extLst>
      <p:ext uri="{BB962C8B-B14F-4D97-AF65-F5344CB8AC3E}">
        <p14:creationId xmlns:p14="http://schemas.microsoft.com/office/powerpoint/2010/main" val="76123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388, #3-16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7.4a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Adding and </a:t>
            </a:r>
            <a:r>
              <a:rPr lang="en-US" sz="2800" b="1" dirty="0" err="1"/>
              <a:t>Subtracing</a:t>
            </a:r>
            <a:r>
              <a:rPr lang="en-US" sz="2800" b="1" dirty="0"/>
              <a:t> Rational Expressions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0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Add and Subtract rational expressions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Oh yeah … add and subtract fractions!  Doesn’t get any better than this! ;)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4135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Core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Rational expression, p. 376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LCD (Lowest Common Denominator)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Prior: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Fractions and fraction arithmetic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Polynomials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LCM (Lowest Common Multiple) … yeah LCD is just LCM for fractions …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EB0BA9-C5CA-4951-8FCE-DB31F0560D28}"/>
              </a:ext>
            </a:extLst>
          </p:cNvPr>
          <p:cNvSpPr txBox="1"/>
          <p:nvPr/>
        </p:nvSpPr>
        <p:spPr>
          <a:xfrm>
            <a:off x="279400" y="381000"/>
            <a:ext cx="11658600" cy="4250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Today we are going to add and subtract </a:t>
            </a:r>
            <a:r>
              <a:rPr lang="en-US" sz="2000" b="1" i="1" dirty="0"/>
              <a:t>Rational Expressions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dirty="0"/>
              <a:t>The main things to remember…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You can think of subtraction as adding the negative.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You can </a:t>
            </a:r>
            <a:r>
              <a:rPr lang="en-US" b="1" i="1" dirty="0"/>
              <a:t>ONLY</a:t>
            </a:r>
            <a:r>
              <a:rPr lang="en-US" dirty="0"/>
              <a:t>  add fractions that have a common denominator.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You can </a:t>
            </a:r>
            <a:r>
              <a:rPr lang="en-US" b="1" i="1" dirty="0"/>
              <a:t>ONLY</a:t>
            </a:r>
            <a:r>
              <a:rPr lang="en-US" dirty="0"/>
              <a:t>  add fractions that have a common denominator.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You can </a:t>
            </a:r>
            <a:r>
              <a:rPr lang="en-US" b="1" i="1" dirty="0"/>
              <a:t>ONLY</a:t>
            </a:r>
            <a:r>
              <a:rPr lang="en-US" dirty="0"/>
              <a:t>  add fractions that have a common denominator.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…and did I mention…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You can </a:t>
            </a:r>
            <a:r>
              <a:rPr lang="en-US" b="1" i="1" dirty="0"/>
              <a:t>ONLY</a:t>
            </a:r>
            <a:r>
              <a:rPr lang="en-US" dirty="0"/>
              <a:t>  add fractions that have a common denominator.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B2E944B-9536-4D35-A5C6-7D2138591AB2}"/>
              </a:ext>
            </a:extLst>
          </p:cNvPr>
          <p:cNvSpPr/>
          <p:nvPr/>
        </p:nvSpPr>
        <p:spPr>
          <a:xfrm>
            <a:off x="800100" y="4631523"/>
            <a:ext cx="10617200" cy="834980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You </a:t>
            </a:r>
            <a:r>
              <a:rPr lang="en-US" sz="3200" dirty="0">
                <a:solidFill>
                  <a:srgbClr val="FFFF00"/>
                </a:solidFill>
              </a:rPr>
              <a:t>can </a:t>
            </a:r>
            <a:r>
              <a:rPr lang="en-US" sz="3200" b="1" i="1" dirty="0">
                <a:solidFill>
                  <a:srgbClr val="FFFF00"/>
                </a:solidFill>
              </a:rPr>
              <a:t>ONLY</a:t>
            </a:r>
            <a:r>
              <a:rPr lang="en-US" sz="3200" dirty="0">
                <a:solidFill>
                  <a:srgbClr val="FFFF00"/>
                </a:solidFill>
              </a:rPr>
              <a:t>  add fractions that have a common denominator</a:t>
            </a:r>
          </a:p>
        </p:txBody>
      </p:sp>
      <p:pic>
        <p:nvPicPr>
          <p:cNvPr id="1026" name="Picture 2" descr="30,922 Finger Pointing Stock Illustrations, Cliparts And Royalty ...">
            <a:extLst>
              <a:ext uri="{FF2B5EF4-FFF2-40B4-BE49-F238E27FC236}">
                <a16:creationId xmlns:a16="http://schemas.microsoft.com/office/drawing/2014/main" id="{DFDD7B92-A9B4-46E4-85F1-5DF2119DA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0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A289E1F-085E-4E75-A881-D5D2326AF4A7}"/>
              </a:ext>
            </a:extLst>
          </p:cNvPr>
          <p:cNvSpPr/>
          <p:nvPr/>
        </p:nvSpPr>
        <p:spPr>
          <a:xfrm>
            <a:off x="1515683" y="4830928"/>
            <a:ext cx="99143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can </a:t>
            </a:r>
            <a:r>
              <a:rPr lang="en-US" sz="3200" b="1" i="1" dirty="0"/>
              <a:t>ONLY</a:t>
            </a:r>
            <a:r>
              <a:rPr lang="en-US" sz="3200" dirty="0"/>
              <a:t>  add fractions that have a common denominator</a:t>
            </a:r>
          </a:p>
        </p:txBody>
      </p:sp>
    </p:spTree>
    <p:extLst>
      <p:ext uri="{BB962C8B-B14F-4D97-AF65-F5344CB8AC3E}">
        <p14:creationId xmlns:p14="http://schemas.microsoft.com/office/powerpoint/2010/main" val="317136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6FFFF7-AB32-4DD1-8BB3-F77C8B08AAF1}"/>
              </a:ext>
            </a:extLst>
          </p:cNvPr>
          <p:cNvSpPr/>
          <p:nvPr/>
        </p:nvSpPr>
        <p:spPr>
          <a:xfrm>
            <a:off x="5252357" y="4514334"/>
            <a:ext cx="4887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 in each case the two denominators are identical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BA6364-3D8C-45DC-9AEB-C13BD3C9488D}"/>
              </a:ext>
            </a:extLst>
          </p:cNvPr>
          <p:cNvSpPr/>
          <p:nvPr/>
        </p:nvSpPr>
        <p:spPr>
          <a:xfrm>
            <a:off x="558800" y="2082800"/>
            <a:ext cx="647700" cy="1905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C2CE02-2EC8-4AB0-95A9-417DE361E76B}"/>
              </a:ext>
            </a:extLst>
          </p:cNvPr>
          <p:cNvSpPr/>
          <p:nvPr/>
        </p:nvSpPr>
        <p:spPr>
          <a:xfrm>
            <a:off x="584200" y="2674713"/>
            <a:ext cx="647700" cy="1905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38D9D9-1D2B-49ED-899D-5C882495AF79}"/>
              </a:ext>
            </a:extLst>
          </p:cNvPr>
          <p:cNvSpPr/>
          <p:nvPr/>
        </p:nvSpPr>
        <p:spPr>
          <a:xfrm>
            <a:off x="609600" y="3266626"/>
            <a:ext cx="736600" cy="1905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085218-25CC-4E2A-A781-B9F382B0C47F}"/>
              </a:ext>
            </a:extLst>
          </p:cNvPr>
          <p:cNvSpPr/>
          <p:nvPr/>
        </p:nvSpPr>
        <p:spPr>
          <a:xfrm>
            <a:off x="635000" y="3858539"/>
            <a:ext cx="939800" cy="1905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FEB0BA9-C5CA-4951-8FCE-DB31F0560D28}"/>
                  </a:ext>
                </a:extLst>
              </p:cNvPr>
              <p:cNvSpPr txBox="1"/>
              <p:nvPr/>
            </p:nvSpPr>
            <p:spPr>
              <a:xfrm>
                <a:off x="279400" y="381000"/>
                <a:ext cx="11658600" cy="4536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/>
                  <a:t>Adding </a:t>
                </a:r>
                <a:r>
                  <a:rPr lang="en-US" sz="2000" b="1" i="1" dirty="0"/>
                  <a:t>Rational Expressions </a:t>
                </a:r>
                <a:r>
                  <a:rPr lang="en-US" sz="2000" b="1" dirty="0"/>
                  <a:t>that have the same denominator</a:t>
                </a:r>
                <a:endParaRPr lang="en-US" b="1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I think we can all agree that if two fractions have the </a:t>
                </a:r>
                <a:r>
                  <a:rPr lang="en-US" b="1" i="1" dirty="0"/>
                  <a:t>same</a:t>
                </a:r>
                <a:r>
                  <a:rPr lang="en-US" dirty="0"/>
                  <a:t> denominator, they have </a:t>
                </a:r>
                <a:r>
                  <a:rPr lang="en-US" b="1" i="1" dirty="0"/>
                  <a:t>common denominators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Examples: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b="0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den>
                    </m:f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So all the above have </a:t>
                </a:r>
                <a:r>
                  <a:rPr lang="en-US" b="1" i="1" dirty="0"/>
                  <a:t>common (same) denominators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FEB0BA9-C5CA-4951-8FCE-DB31F0560D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00" y="381000"/>
                <a:ext cx="11658600" cy="4536627"/>
              </a:xfrm>
              <a:prstGeom prst="rect">
                <a:avLst/>
              </a:prstGeom>
              <a:blipFill>
                <a:blip r:embed="rId2"/>
                <a:stretch>
                  <a:fillRect l="-575" b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741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EB0BA9-C5CA-4951-8FCE-DB31F0560D28}"/>
              </a:ext>
            </a:extLst>
          </p:cNvPr>
          <p:cNvSpPr txBox="1"/>
          <p:nvPr/>
        </p:nvSpPr>
        <p:spPr>
          <a:xfrm>
            <a:off x="279400" y="381000"/>
            <a:ext cx="11658600" cy="926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Adding </a:t>
            </a:r>
            <a:r>
              <a:rPr lang="en-US" sz="2000" b="1" i="1" dirty="0"/>
              <a:t>Rational Expressions </a:t>
            </a:r>
            <a:r>
              <a:rPr lang="en-US" sz="2000" b="1" dirty="0"/>
              <a:t>that have the same denominator</a:t>
            </a:r>
            <a:endParaRPr lang="en-US" b="1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98C5D75-B5D6-4333-95EF-AC68DD290879}"/>
                  </a:ext>
                </a:extLst>
              </p:cNvPr>
              <p:cNvSpPr/>
              <p:nvPr/>
            </p:nvSpPr>
            <p:spPr>
              <a:xfrm>
                <a:off x="736600" y="1283269"/>
                <a:ext cx="3365500" cy="35933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Examples: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      </m:t>
                        </m:r>
                      </m:num>
                      <m:den/>
                    </m:f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     </m:t>
                        </m:r>
                      </m:num>
                      <m:den/>
                    </m:f>
                  </m:oMath>
                </a14:m>
                <a:endParaRPr lang="en-US" sz="2400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    </m:t>
                        </m:r>
                      </m:num>
                      <m:den/>
                    </m:f>
                  </m:oMath>
                </a14:m>
                <a:endParaRPr lang="en-US" sz="2400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+6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+6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       </m:t>
                        </m:r>
                      </m:num>
                      <m:den/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98C5D75-B5D6-4333-95EF-AC68DD2908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00" y="1283269"/>
                <a:ext cx="3365500" cy="3593356"/>
              </a:xfrm>
              <a:prstGeom prst="rect">
                <a:avLst/>
              </a:prstGeom>
              <a:blipFill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70140C21-3399-4E1C-BAFB-BFBB4AF1757A}"/>
              </a:ext>
            </a:extLst>
          </p:cNvPr>
          <p:cNvSpPr/>
          <p:nvPr/>
        </p:nvSpPr>
        <p:spPr>
          <a:xfrm>
            <a:off x="4648200" y="2007733"/>
            <a:ext cx="6096000" cy="17113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If the fractions have the same/identical denominator: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add (subtract) the numerators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keep the denominator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…and finally simplify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1CD8694-BD96-4BF4-BEE1-404EFE5FE479}"/>
              </a:ext>
            </a:extLst>
          </p:cNvPr>
          <p:cNvCxnSpPr>
            <a:cxnSpLocks/>
          </p:cNvCxnSpPr>
          <p:nvPr/>
        </p:nvCxnSpPr>
        <p:spPr>
          <a:xfrm flipH="1" flipV="1">
            <a:off x="2654300" y="2007734"/>
            <a:ext cx="1952626" cy="655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058AC73-4706-4A97-918E-080611C5A7C3}"/>
              </a:ext>
            </a:extLst>
          </p:cNvPr>
          <p:cNvCxnSpPr/>
          <p:nvPr/>
        </p:nvCxnSpPr>
        <p:spPr>
          <a:xfrm flipH="1" flipV="1">
            <a:off x="2565400" y="2409267"/>
            <a:ext cx="1993900" cy="647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72B2512-ADA5-407A-82A5-A0D6904B7863}"/>
              </a:ext>
            </a:extLst>
          </p:cNvPr>
          <p:cNvCxnSpPr>
            <a:cxnSpLocks/>
          </p:cNvCxnSpPr>
          <p:nvPr/>
        </p:nvCxnSpPr>
        <p:spPr>
          <a:xfrm flipH="1">
            <a:off x="2565400" y="3058594"/>
            <a:ext cx="2000250" cy="116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2E023C8-E317-424E-9B2B-92A27137CCED}"/>
              </a:ext>
            </a:extLst>
          </p:cNvPr>
          <p:cNvCxnSpPr>
            <a:cxnSpLocks/>
          </p:cNvCxnSpPr>
          <p:nvPr/>
        </p:nvCxnSpPr>
        <p:spPr>
          <a:xfrm flipH="1">
            <a:off x="2679700" y="2655667"/>
            <a:ext cx="1949452" cy="98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F9A33E2-20FF-4CDB-887C-C1FFF3A70413}"/>
              </a:ext>
            </a:extLst>
          </p:cNvPr>
          <p:cNvCxnSpPr>
            <a:cxnSpLocks/>
          </p:cNvCxnSpPr>
          <p:nvPr/>
        </p:nvCxnSpPr>
        <p:spPr>
          <a:xfrm flipH="1">
            <a:off x="2889250" y="2663258"/>
            <a:ext cx="1717676" cy="836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2BF690B-A22D-473C-9E47-30C67EEF7ED6}"/>
              </a:ext>
            </a:extLst>
          </p:cNvPr>
          <p:cNvCxnSpPr>
            <a:cxnSpLocks/>
          </p:cNvCxnSpPr>
          <p:nvPr/>
        </p:nvCxnSpPr>
        <p:spPr>
          <a:xfrm flipH="1">
            <a:off x="2797174" y="3067247"/>
            <a:ext cx="1749426" cy="892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EFB2CB2-3D6E-46AA-A7DC-4DD290B5C0F5}"/>
              </a:ext>
            </a:extLst>
          </p:cNvPr>
          <p:cNvCxnSpPr>
            <a:cxnSpLocks/>
          </p:cNvCxnSpPr>
          <p:nvPr/>
        </p:nvCxnSpPr>
        <p:spPr>
          <a:xfrm flipH="1">
            <a:off x="3162300" y="2648800"/>
            <a:ext cx="1446213" cy="1622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A74C486-6D16-495B-941E-98FE622D0B3C}"/>
              </a:ext>
            </a:extLst>
          </p:cNvPr>
          <p:cNvCxnSpPr>
            <a:cxnSpLocks/>
          </p:cNvCxnSpPr>
          <p:nvPr/>
        </p:nvCxnSpPr>
        <p:spPr>
          <a:xfrm flipH="1">
            <a:off x="3304674" y="3079947"/>
            <a:ext cx="1241928" cy="1596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63749D4-DFE9-4EC5-84DF-8B198FFCEFE9}"/>
                  </a:ext>
                </a:extLst>
              </p:cNvPr>
              <p:cNvSpPr/>
              <p:nvPr/>
            </p:nvSpPr>
            <p:spPr>
              <a:xfrm>
                <a:off x="2016626" y="1889256"/>
                <a:ext cx="70384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1+3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63749D4-DFE9-4EC5-84DF-8B198FFCEF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6626" y="1889256"/>
                <a:ext cx="703847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3A5E809-F5DD-4EC3-A739-88B8A7DFFA85}"/>
                  </a:ext>
                </a:extLst>
              </p:cNvPr>
              <p:cNvSpPr/>
              <p:nvPr/>
            </p:nvSpPr>
            <p:spPr>
              <a:xfrm>
                <a:off x="2226837" y="2209805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3A5E809-F5DD-4EC3-A739-88B8A7DFFA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837" y="2209805"/>
                <a:ext cx="344966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016AFD9-D2CA-428C-97D7-466055E2608A}"/>
                  </a:ext>
                </a:extLst>
              </p:cNvPr>
              <p:cNvSpPr/>
              <p:nvPr/>
            </p:nvSpPr>
            <p:spPr>
              <a:xfrm>
                <a:off x="2003008" y="2658215"/>
                <a:ext cx="7719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016AFD9-D2CA-428C-97D7-466055E260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3008" y="2658215"/>
                <a:ext cx="77194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A769134-0A64-4BD0-8F09-EC9FCD516E5B}"/>
                  </a:ext>
                </a:extLst>
              </p:cNvPr>
              <p:cNvSpPr/>
              <p:nvPr/>
            </p:nvSpPr>
            <p:spPr>
              <a:xfrm>
                <a:off x="2216417" y="2978764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A769134-0A64-4BD0-8F09-EC9FCD516E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417" y="2978764"/>
                <a:ext cx="36580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07AA4D0-657D-4885-A6D9-DFE51005B32E}"/>
                  </a:ext>
                </a:extLst>
              </p:cNvPr>
              <p:cNvSpPr/>
              <p:nvPr/>
            </p:nvSpPr>
            <p:spPr>
              <a:xfrm>
                <a:off x="2231318" y="3422479"/>
                <a:ext cx="7697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7+3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07AA4D0-657D-4885-A6D9-DFE51005B3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318" y="3422479"/>
                <a:ext cx="76976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C451154-A85F-4DD9-A6EB-850A385FBDEB}"/>
                  </a:ext>
                </a:extLst>
              </p:cNvPr>
              <p:cNvSpPr/>
              <p:nvPr/>
            </p:nvSpPr>
            <p:spPr>
              <a:xfrm>
                <a:off x="2393950" y="3743028"/>
                <a:ext cx="496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C451154-A85F-4DD9-A6EB-850A385FBD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950" y="3743028"/>
                <a:ext cx="49622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7C6E2877-49CB-4E5F-9B46-5B03E10ED9A1}"/>
                  </a:ext>
                </a:extLst>
              </p:cNvPr>
              <p:cNvSpPr/>
              <p:nvPr/>
            </p:nvSpPr>
            <p:spPr>
              <a:xfrm>
                <a:off x="2582223" y="4232448"/>
                <a:ext cx="9001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7C6E2877-49CB-4E5F-9B46-5B03E10ED9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223" y="4232448"/>
                <a:ext cx="90018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9B208AE-AE24-4C4A-A482-290679E3603A}"/>
                  </a:ext>
                </a:extLst>
              </p:cNvPr>
              <p:cNvSpPr/>
              <p:nvPr/>
            </p:nvSpPr>
            <p:spPr>
              <a:xfrm>
                <a:off x="2646343" y="4514505"/>
                <a:ext cx="7719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9B208AE-AE24-4C4A-A482-290679E360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6343" y="4514505"/>
                <a:ext cx="77194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0021C72B-ADCA-4312-B645-4FB0F33AE8B5}"/>
              </a:ext>
            </a:extLst>
          </p:cNvPr>
          <p:cNvSpPr txBox="1"/>
          <p:nvPr/>
        </p:nvSpPr>
        <p:spPr>
          <a:xfrm>
            <a:off x="5126677" y="374302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in these examples there is nothing to simplify…</a:t>
            </a:r>
          </a:p>
        </p:txBody>
      </p:sp>
    </p:spTree>
    <p:extLst>
      <p:ext uri="{BB962C8B-B14F-4D97-AF65-F5344CB8AC3E}">
        <p14:creationId xmlns:p14="http://schemas.microsoft.com/office/powerpoint/2010/main" val="201740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39" grpId="0"/>
      <p:bldP spid="40" grpId="0"/>
      <p:bldP spid="42" grpId="0"/>
      <p:bldP spid="43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/>
              <p:cNvSpPr txBox="1"/>
              <p:nvPr/>
            </p:nvSpPr>
            <p:spPr>
              <a:xfrm>
                <a:off x="537019" y="420897"/>
                <a:ext cx="3628590" cy="599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0" smtClean="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0" smtClean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7 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4" name="TextBox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19" y="420897"/>
                <a:ext cx="3628590" cy="599844"/>
              </a:xfrm>
              <a:prstGeom prst="rect">
                <a:avLst/>
              </a:prstGeom>
              <a:blipFill>
                <a:blip r:embed="rId2"/>
                <a:stretch>
                  <a:fillRect l="-1681" b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8" name="TextBox 167"/>
          <p:cNvSpPr txBox="1"/>
          <p:nvPr/>
        </p:nvSpPr>
        <p:spPr>
          <a:xfrm>
            <a:off x="4804203" y="567719"/>
            <a:ext cx="3585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Add numerators and simplify.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804203" y="1295832"/>
            <a:ext cx="2612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Subtract numerators.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/>
              <p:cNvSpPr txBox="1"/>
              <p:nvPr/>
            </p:nvSpPr>
            <p:spPr>
              <a:xfrm>
                <a:off x="537019" y="1191990"/>
                <a:ext cx="3628590" cy="607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a:rPr lang="en-US" sz="2000" b="0" i="1" smtClean="0"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smtClean="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a:rPr lang="en-US" sz="2000" i="1"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a:rPr lang="en-US" sz="2000" i="1"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2" name="TextBox 1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19" y="1191990"/>
                <a:ext cx="3628590" cy="607795"/>
              </a:xfrm>
              <a:prstGeom prst="rect">
                <a:avLst/>
              </a:prstGeom>
              <a:blipFill>
                <a:blip r:embed="rId3"/>
                <a:stretch>
                  <a:fillRect l="-1681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9C877E57-E2F6-446D-BFB7-CADA18EC5BA8}"/>
              </a:ext>
            </a:extLst>
          </p:cNvPr>
          <p:cNvSpPr/>
          <p:nvPr/>
        </p:nvSpPr>
        <p:spPr>
          <a:xfrm>
            <a:off x="2007031" y="420897"/>
            <a:ext cx="914400" cy="694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F2E2BE-EF05-49BB-A8C6-4257A3138002}"/>
              </a:ext>
            </a:extLst>
          </p:cNvPr>
          <p:cNvSpPr/>
          <p:nvPr/>
        </p:nvSpPr>
        <p:spPr>
          <a:xfrm>
            <a:off x="2921431" y="278969"/>
            <a:ext cx="638594" cy="913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35B6FB-669C-4453-A233-1ED93BBBD124}"/>
              </a:ext>
            </a:extLst>
          </p:cNvPr>
          <p:cNvSpPr/>
          <p:nvPr/>
        </p:nvSpPr>
        <p:spPr>
          <a:xfrm>
            <a:off x="3560025" y="193729"/>
            <a:ext cx="764002" cy="998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E48121-9CA8-4476-8FD5-F83F10ECB33F}"/>
              </a:ext>
            </a:extLst>
          </p:cNvPr>
          <p:cNvSpPr/>
          <p:nvPr/>
        </p:nvSpPr>
        <p:spPr>
          <a:xfrm>
            <a:off x="2572719" y="1247909"/>
            <a:ext cx="1123627" cy="666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3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/>
      <p:bldP spid="170" grpId="0"/>
      <p:bldP spid="172" grpId="0"/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EB0BA9-C5CA-4951-8FCE-DB31F0560D28}"/>
              </a:ext>
            </a:extLst>
          </p:cNvPr>
          <p:cNvSpPr txBox="1"/>
          <p:nvPr/>
        </p:nvSpPr>
        <p:spPr>
          <a:xfrm>
            <a:off x="279400" y="381000"/>
            <a:ext cx="11658600" cy="2588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Adding </a:t>
            </a:r>
            <a:r>
              <a:rPr lang="en-US" sz="2000" b="1" i="1" dirty="0"/>
              <a:t>Rational Expressions </a:t>
            </a:r>
            <a:r>
              <a:rPr lang="en-US" sz="2000" b="1" dirty="0"/>
              <a:t>that have </a:t>
            </a:r>
            <a:r>
              <a:rPr lang="en-US" sz="2000" b="1" i="1" dirty="0"/>
              <a:t>DIFFERENT </a:t>
            </a:r>
            <a:r>
              <a:rPr lang="en-US" sz="2000" b="1" dirty="0"/>
              <a:t>denominators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dirty="0"/>
              <a:t>Easy-peasy to add if they have the same denominators … what do we do if they have different denominators?</a:t>
            </a:r>
          </a:p>
          <a:p>
            <a:pPr>
              <a:lnSpc>
                <a:spcPct val="150000"/>
              </a:lnSpc>
            </a:pPr>
            <a:r>
              <a:rPr lang="en-US" dirty="0"/>
              <a:t>Well, the trick is …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Find the LCD … Least Common Denominator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LCD = LCM (Least Common Multiple) for the two denominators</a:t>
            </a:r>
          </a:p>
          <a:p>
            <a:pPr>
              <a:lnSpc>
                <a:spcPct val="150000"/>
              </a:lnSpc>
            </a:pPr>
            <a:r>
              <a:rPr lang="en-US" dirty="0"/>
              <a:t>So we need to remember how to find the LCM…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B97B49-DB37-4126-9C3F-B26767F59C2A}"/>
              </a:ext>
            </a:extLst>
          </p:cNvPr>
          <p:cNvSpPr/>
          <p:nvPr/>
        </p:nvSpPr>
        <p:spPr>
          <a:xfrm>
            <a:off x="2030396" y="1340209"/>
            <a:ext cx="1987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you ready for this?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E2584F-F9DB-4656-A688-979E26BF7A82}"/>
              </a:ext>
            </a:extLst>
          </p:cNvPr>
          <p:cNvSpPr/>
          <p:nvPr/>
        </p:nvSpPr>
        <p:spPr>
          <a:xfrm>
            <a:off x="3813826" y="1252691"/>
            <a:ext cx="5815631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… morph the problem so they have the same denominators.</a:t>
            </a:r>
          </a:p>
        </p:txBody>
      </p:sp>
    </p:spTree>
    <p:extLst>
      <p:ext uri="{BB962C8B-B14F-4D97-AF65-F5344CB8AC3E}">
        <p14:creationId xmlns:p14="http://schemas.microsoft.com/office/powerpoint/2010/main" val="398895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5091</TotalTime>
  <Words>1691</Words>
  <Application>Microsoft Office PowerPoint</Application>
  <PresentationFormat>Widescreen</PresentationFormat>
  <Paragraphs>216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Mikel Thompson</cp:lastModifiedBy>
  <cp:revision>365</cp:revision>
  <dcterms:created xsi:type="dcterms:W3CDTF">2018-01-02T19:57:38Z</dcterms:created>
  <dcterms:modified xsi:type="dcterms:W3CDTF">2020-04-22T20:37:12Z</dcterms:modified>
</cp:coreProperties>
</file>